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82"/>
  </p:notesMasterIdLst>
  <p:sldIdLst>
    <p:sldId id="257" r:id="rId4"/>
    <p:sldId id="283" r:id="rId5"/>
    <p:sldId id="258" r:id="rId6"/>
    <p:sldId id="333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22" r:id="rId15"/>
    <p:sldId id="358" r:id="rId16"/>
    <p:sldId id="316" r:id="rId17"/>
    <p:sldId id="347" r:id="rId18"/>
    <p:sldId id="324" r:id="rId19"/>
    <p:sldId id="362" r:id="rId20"/>
    <p:sldId id="361" r:id="rId21"/>
    <p:sldId id="319" r:id="rId22"/>
    <p:sldId id="325" r:id="rId23"/>
    <p:sldId id="327" r:id="rId24"/>
    <p:sldId id="355" r:id="rId25"/>
    <p:sldId id="364" r:id="rId26"/>
    <p:sldId id="365" r:id="rId27"/>
    <p:sldId id="366" r:id="rId28"/>
    <p:sldId id="349" r:id="rId29"/>
    <p:sldId id="360" r:id="rId30"/>
    <p:sldId id="353" r:id="rId31"/>
    <p:sldId id="352" r:id="rId32"/>
    <p:sldId id="356" r:id="rId33"/>
    <p:sldId id="357" r:id="rId34"/>
    <p:sldId id="354" r:id="rId35"/>
    <p:sldId id="284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368" r:id="rId56"/>
    <p:sldId id="287" r:id="rId57"/>
    <p:sldId id="286" r:id="rId58"/>
    <p:sldId id="332" r:id="rId59"/>
    <p:sldId id="369" r:id="rId60"/>
    <p:sldId id="280" r:id="rId61"/>
    <p:sldId id="288" r:id="rId62"/>
    <p:sldId id="297" r:id="rId63"/>
    <p:sldId id="291" r:id="rId64"/>
    <p:sldId id="292" r:id="rId65"/>
    <p:sldId id="293" r:id="rId66"/>
    <p:sldId id="294" r:id="rId67"/>
    <p:sldId id="295" r:id="rId68"/>
    <p:sldId id="296" r:id="rId69"/>
    <p:sldId id="304" r:id="rId70"/>
    <p:sldId id="298" r:id="rId71"/>
    <p:sldId id="299" r:id="rId72"/>
    <p:sldId id="300" r:id="rId73"/>
    <p:sldId id="302" r:id="rId74"/>
    <p:sldId id="308" r:id="rId75"/>
    <p:sldId id="305" r:id="rId76"/>
    <p:sldId id="306" r:id="rId77"/>
    <p:sldId id="307" r:id="rId78"/>
    <p:sldId id="363" r:id="rId79"/>
    <p:sldId id="329" r:id="rId80"/>
    <p:sldId id="28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009E"/>
    <a:srgbClr val="0078D7"/>
    <a:srgbClr val="E3008C"/>
    <a:srgbClr val="00188F"/>
    <a:srgbClr val="525252"/>
    <a:srgbClr val="D7D7D7"/>
    <a:srgbClr val="969696"/>
    <a:srgbClr val="00BCF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E5E5B-D312-4978-A350-FC9A9AB95A82}" v="70" dt="2017-04-03T13:03:09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6140" autoAdjust="0"/>
  </p:normalViewPr>
  <p:slideViewPr>
    <p:cSldViewPr snapToGrid="0">
      <p:cViewPr varScale="1">
        <p:scale>
          <a:sx n="38" d="100"/>
          <a:sy n="38" d="100"/>
        </p:scale>
        <p:origin x="46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5/10/relationships/revisionInfo" Target="revisionInfo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8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56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46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1820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2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893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608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76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452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547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517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178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5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12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435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2489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227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3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041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658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1056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840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94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32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6164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0268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41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20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078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7329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3836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681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9093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79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3114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9001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850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391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39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6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7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21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59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25/07/2018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8.png"/><Relationship Id="rId9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E31541-A740-41F8-81FE-E39E455A45C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0418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36485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Introduction to 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8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and Cognitive Services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4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leedssharp</a:t>
            </a:r>
            <a:endParaRPr kumimoji="0" lang="en-AU" sz="4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34085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35568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48342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2099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EBD6C-7151-4C7F-935F-A4DD8180FFC4}"/>
              </a:ext>
            </a:extLst>
          </p:cNvPr>
          <p:cNvSpPr/>
          <p:nvPr/>
        </p:nvSpPr>
        <p:spPr bwMode="auto">
          <a:xfrm flipV="1">
            <a:off x="-34839" y="5368715"/>
            <a:ext cx="12225252" cy="2660072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83EEA-6911-4B23-8AD2-2364E0B3434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881D7E-8E10-40F5-BC69-B6C8A8813B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Creating 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Targeting multiple channels is complex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B693A-5B5F-4F9C-BEE7-98DFEB9184C7}"/>
              </a:ext>
            </a:extLst>
          </p:cNvPr>
          <p:cNvSpPr txBox="1"/>
          <p:nvPr/>
        </p:nvSpPr>
        <p:spPr>
          <a:xfrm>
            <a:off x="619888" y="2139810"/>
            <a:ext cx="111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you make a chatbot work with both Slack and Teams? 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about bringing an existing chatbot to new channels? </a:t>
            </a:r>
          </a:p>
          <a:p>
            <a:pPr marL="457200" indent="-457200" defTabSz="896455">
              <a:buFont typeface="Arial" panose="020B0604020202020204" pitchFamily="34" charset="0"/>
              <a:buChar char="•"/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It would mean rewriting large amounts of code</a:t>
            </a:r>
          </a:p>
        </p:txBody>
      </p:sp>
    </p:spTree>
    <p:extLst>
      <p:ext uri="{BB962C8B-B14F-4D97-AF65-F5344CB8AC3E}">
        <p14:creationId xmlns:p14="http://schemas.microsoft.com/office/powerpoint/2010/main" val="17171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7266517" y="870389"/>
            <a:ext cx="4451599" cy="462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1768914"/>
            <a:ext cx="90389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Bot</a:t>
            </a:r>
          </a:p>
          <a:p>
            <a:pPr defTabSz="896455">
              <a:defRPr/>
            </a:pPr>
            <a:endParaRPr lang="en-US" sz="3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defRPr/>
            </a:pP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</a:t>
            </a:r>
            <a:r>
              <a:rPr lang="en-US" sz="3200" kern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multiple</a:t>
            </a:r>
            <a:r>
              <a:rPr lang="en-US" sz="32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channels</a:t>
            </a: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2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75A2F1-3B67-4E87-B068-479E023AE9A0}"/>
              </a:ext>
            </a:extLst>
          </p:cNvPr>
          <p:cNvSpPr/>
          <p:nvPr/>
        </p:nvSpPr>
        <p:spPr bwMode="auto">
          <a:xfrm flipV="1">
            <a:off x="-33252" y="479451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 err="1">
                <a:ea typeface="Roboto" panose="02000000000000000000" pitchFamily="2" charset="0"/>
              </a:rPr>
              <a:t>BotBuilder</a:t>
            </a:r>
            <a:r>
              <a:rPr lang="en-US" dirty="0">
                <a:ea typeface="Roboto" panose="02000000000000000000" pitchFamily="2" charset="0"/>
              </a:rPr>
              <a:t> v4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888" y="1626471"/>
            <a:ext cx="10957823" cy="644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response to the developer community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opinionated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flavours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(.NET core, Node, Python &amp; Java)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implementation (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ioc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logging, persistence </a:t>
            </a:r>
            <a:r>
              <a:rPr lang="en-US" sz="2800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Bring your own tooling</a:t>
            </a:r>
          </a:p>
          <a:p>
            <a:pPr marL="457200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Languages are more aligned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 same principles, language semantics are different</a:t>
            </a: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 defTabSz="89645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8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endParaRPr lang="en-US" sz="2400" kern="0" dirty="0">
              <a:solidFill>
                <a:srgbClr val="002060"/>
              </a:solidFill>
              <a:latin typeface="Eurostile LT Std Condensed" panose="020B08060305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175856-E392-4CF8-86BF-84F6B7FA1C14}"/>
              </a:ext>
            </a:extLst>
          </p:cNvPr>
          <p:cNvSpPr/>
          <p:nvPr/>
        </p:nvSpPr>
        <p:spPr bwMode="auto">
          <a:xfrm flipV="1">
            <a:off x="0" y="5077303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26" name="Picture 2" descr="connector">
            <a:extLst>
              <a:ext uri="{FF2B5EF4-FFF2-40B4-BE49-F238E27FC236}">
                <a16:creationId xmlns:a16="http://schemas.microsoft.com/office/drawing/2014/main" id="{B58C6A67-FB1B-4236-9EE9-B1BF3D57F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6333" r="4112" b="14469"/>
          <a:stretch/>
        </p:blipFill>
        <p:spPr bwMode="auto">
          <a:xfrm>
            <a:off x="1581390" y="1283677"/>
            <a:ext cx="9029219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1C86A42-99BB-4D39-A5BB-A83CFDC4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1: Build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270068" y="1566700"/>
            <a:ext cx="10994134" cy="449353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lnSpc>
                <a:spcPct val="100000"/>
              </a:lnSpc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.NET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JavaScript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Python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6991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ECA80-FB97-4CD2-A5C2-97B4BF1138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reg-portal">
            <a:hlinkClick r:id="" action="ppaction://media"/>
            <a:extLst>
              <a:ext uri="{FF2B5EF4-FFF2-40B4-BE49-F238E27FC236}">
                <a16:creationId xmlns:a16="http://schemas.microsoft.com/office/drawing/2014/main" id="{9801867B-A204-400C-8618-D16C24738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Step 2: 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C8A467-113F-46E0-8F59-EFE68E0D6D83}"/>
              </a:ext>
            </a:extLst>
          </p:cNvPr>
          <p:cNvSpPr txBox="1">
            <a:spLocks/>
          </p:cNvSpPr>
          <p:nvPr/>
        </p:nvSpPr>
        <p:spPr>
          <a:xfrm>
            <a:off x="179633" y="2233475"/>
            <a:ext cx="11643258" cy="301621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000" kern="0" dirty="0">
                <a:solidFill>
                  <a:srgbClr val="000000"/>
                </a:solidFill>
              </a:rPr>
              <a:t>Register your chatbot using</a:t>
            </a:r>
          </a:p>
          <a:p>
            <a:pPr marL="0" indent="0" defTabSz="457049">
              <a:lnSpc>
                <a:spcPct val="100000"/>
              </a:lnSpc>
              <a:buFont typeface="Arial" pitchFamily="34" charset="0"/>
              <a:buNone/>
              <a:defRPr/>
            </a:pPr>
            <a:endParaRPr lang="en-US" sz="4000" kern="0" dirty="0">
              <a:solidFill>
                <a:srgbClr val="000000"/>
              </a:solidFill>
            </a:endParaRP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 Azure CLI </a:t>
            </a:r>
            <a:r>
              <a:rPr lang="en-US" sz="4000" kern="0" dirty="0" err="1">
                <a:solidFill>
                  <a:srgbClr val="000000"/>
                </a:solidFill>
              </a:rPr>
              <a:t>msbot</a:t>
            </a:r>
            <a:r>
              <a:rPr lang="en-US" sz="4000" kern="0" dirty="0">
                <a:solidFill>
                  <a:srgbClr val="000000"/>
                </a:solidFill>
              </a:rPr>
              <a:t> extension</a:t>
            </a:r>
          </a:p>
          <a:p>
            <a:pPr marL="0" defTabSz="457049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4000" kern="0" dirty="0">
                <a:solidFill>
                  <a:srgbClr val="000000"/>
                </a:solidFill>
              </a:rPr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10415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6EFEAE-5D92-4D63-BE40-51BD5669538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 Messenger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503C00-9439-4108-8B56-D28B8F1F8D63}"/>
              </a:ext>
            </a:extLst>
          </p:cNvPr>
          <p:cNvSpPr/>
          <p:nvPr/>
        </p:nvSpPr>
        <p:spPr bwMode="auto">
          <a:xfrm flipV="1">
            <a:off x="-33252" y="3988252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003" y="1585781"/>
            <a:ext cx="3982239" cy="4655993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Introduction</a:t>
            </a:r>
          </a:p>
          <a:p>
            <a:pPr algn="ctr">
              <a:lnSpc>
                <a:spcPct val="150000"/>
              </a:lnSpc>
            </a:pP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Creating your first bot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bots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Dialogs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80960" y="2309277"/>
            <a:ext cx="3982239" cy="336596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smarts</a:t>
            </a:r>
          </a:p>
          <a:p>
            <a:pPr algn="ctr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algn="ctr">
              <a:lnSpc>
                <a:spcPts val="4300"/>
              </a:lnSpc>
            </a:pPr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Proactive messaging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44" y="2888398"/>
            <a:ext cx="2346960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68A4071-D316-4707-9117-B50C83A31BA1}"/>
              </a:ext>
            </a:extLst>
          </p:cNvPr>
          <p:cNvGrpSpPr/>
          <p:nvPr/>
        </p:nvGrpSpPr>
        <p:grpSpPr>
          <a:xfrm>
            <a:off x="3950903" y="2684932"/>
            <a:ext cx="2005066" cy="276999"/>
            <a:chOff x="3950903" y="2684932"/>
            <a:chExt cx="2005066" cy="276999"/>
          </a:xfrm>
        </p:grpSpPr>
        <p:sp>
          <p:nvSpPr>
            <p:cNvPr id="17" name="Oval 16"/>
            <p:cNvSpPr/>
            <p:nvPr/>
          </p:nvSpPr>
          <p:spPr>
            <a:xfrm>
              <a:off x="3950903" y="272021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1894" y="2684932"/>
              <a:ext cx="179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turn (Dialogs)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7476" y="5948478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turn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10419" y="5547902"/>
            <a:ext cx="364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answers/FAQ</a:t>
            </a:r>
          </a:p>
          <a:p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9055" y="2284464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7" y="2124222"/>
            <a:ext cx="5505767" cy="4143459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bots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01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implement a bot, create an instance of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must implement </a:t>
            </a: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>
              <a:lnSpc>
                <a:spcPct val="150000"/>
              </a:lnSpc>
            </a:pPr>
            <a:r>
              <a:rPr lang="en-GB" sz="36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OnTurn</a:t>
            </a:r>
            <a:r>
              <a:rPr lang="en-GB" sz="36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called every time a message is received</a:t>
            </a:r>
          </a:p>
          <a:p>
            <a:pPr algn="l">
              <a:lnSpc>
                <a:spcPct val="150000"/>
              </a:lnSpc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9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3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endParaRPr lang="en-GB" sz="4300" dirty="0">
              <a:solidFill>
                <a:srgbClr val="3A96DD"/>
              </a:solidFill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IBot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Task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turnContext.Activity.Type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ActivityTypes.Message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$"You said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turnContext.Activity.Text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bots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 {} 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bots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270068" y="385109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2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Middleware is cross-cutting functionality which is useful and reusable by different bots. For example:</a:t>
            </a:r>
          </a:p>
          <a:p>
            <a:pPr lvl="1" algn="l">
              <a:lnSpc>
                <a:spcPct val="12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Conversation state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handling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Natural language recognition or sentiment analysis</a:t>
            </a:r>
          </a:p>
          <a:p>
            <a:pPr marL="1028700" lvl="1" indent="-5715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</a:t>
            </a: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Middleware pipeline contains:</a:t>
            </a:r>
          </a:p>
          <a:p>
            <a:pPr marL="1028700" lvl="1" indent="-571500" algn="l">
              <a:lnSpc>
                <a:spcPct val="100000"/>
              </a:lnSpc>
              <a:buFontTx/>
              <a:buChar char="-"/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0 or more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classes</a:t>
            </a:r>
          </a:p>
          <a:p>
            <a:pPr marL="1028700" lvl="1" indent="-57150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IBot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class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invokes the next component in the pipeline.</a:t>
            </a:r>
          </a:p>
          <a:p>
            <a:pPr lvl="1" algn="l">
              <a:lnSpc>
                <a:spcPct val="100000"/>
              </a:lnSpc>
            </a:pPr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00000"/>
              </a:lnSpc>
            </a:pP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a piece of Middleware does not call </a:t>
            </a:r>
            <a:r>
              <a:rPr lang="en-GB" sz="40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next()</a:t>
            </a:r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processing ends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Middleware pipeline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824313-6805-4E0C-ADAC-FFA562E1B4E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Middleware pipeline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793328-BC1E-494C-8E99-72CF423A9BE9}"/>
              </a:ext>
            </a:extLst>
          </p:cNvPr>
          <p:cNvSpPr txBox="1"/>
          <p:nvPr/>
        </p:nvSpPr>
        <p:spPr>
          <a:xfrm>
            <a:off x="-390629" y="2730942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turn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84C7965-41C4-4542-92C0-90A4904265F6}"/>
              </a:ext>
            </a:extLst>
          </p:cNvPr>
          <p:cNvSpPr/>
          <p:nvPr/>
        </p:nvSpPr>
        <p:spPr>
          <a:xfrm>
            <a:off x="2164527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F2EE3B-72AE-4A7E-B381-1EF5568CBE6C}"/>
              </a:ext>
            </a:extLst>
          </p:cNvPr>
          <p:cNvSpPr txBox="1"/>
          <p:nvPr/>
        </p:nvSpPr>
        <p:spPr>
          <a:xfrm>
            <a:off x="2374337" y="2699600"/>
            <a:ext cx="26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80B89B-ECDB-44A8-8252-F317AF11653A}"/>
              </a:ext>
            </a:extLst>
          </p:cNvPr>
          <p:cNvSpPr txBox="1"/>
          <p:nvPr/>
        </p:nvSpPr>
        <p:spPr>
          <a:xfrm>
            <a:off x="2374337" y="3247487"/>
            <a:ext cx="94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CAE5E4-263A-4315-BBDA-0378DAE5AEC9}"/>
              </a:ext>
            </a:extLst>
          </p:cNvPr>
          <p:cNvSpPr txBox="1"/>
          <p:nvPr/>
        </p:nvSpPr>
        <p:spPr>
          <a:xfrm>
            <a:off x="2374336" y="5164126"/>
            <a:ext cx="262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E29AC33-A69D-4258-ABDA-90E60C25F26E}"/>
              </a:ext>
            </a:extLst>
          </p:cNvPr>
          <p:cNvSpPr/>
          <p:nvPr/>
        </p:nvSpPr>
        <p:spPr>
          <a:xfrm>
            <a:off x="5534118" y="1347479"/>
            <a:ext cx="3048414" cy="5456917"/>
          </a:xfrm>
          <a:prstGeom prst="roundRect">
            <a:avLst/>
          </a:prstGeom>
          <a:solidFill>
            <a:srgbClr val="0078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Middleware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E2AD1-0A8A-4801-BB53-9975A790EBD9}"/>
              </a:ext>
            </a:extLst>
          </p:cNvPr>
          <p:cNvSpPr txBox="1"/>
          <p:nvPr/>
        </p:nvSpPr>
        <p:spPr>
          <a:xfrm>
            <a:off x="5754364" y="3247487"/>
            <a:ext cx="28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before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1A2C7-5661-4DE2-9FFF-86DB5262CAF0}"/>
              </a:ext>
            </a:extLst>
          </p:cNvPr>
          <p:cNvSpPr txBox="1"/>
          <p:nvPr/>
        </p:nvSpPr>
        <p:spPr>
          <a:xfrm>
            <a:off x="5754364" y="3911596"/>
            <a:ext cx="9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71EA9-BEC2-409E-B3D1-86A68CF1FD06}"/>
              </a:ext>
            </a:extLst>
          </p:cNvPr>
          <p:cNvSpPr txBox="1"/>
          <p:nvPr/>
        </p:nvSpPr>
        <p:spPr>
          <a:xfrm>
            <a:off x="5754364" y="4531528"/>
            <a:ext cx="260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 do something after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9">
            <a:extLst>
              <a:ext uri="{FF2B5EF4-FFF2-40B4-BE49-F238E27FC236}">
                <a16:creationId xmlns:a16="http://schemas.microsoft.com/office/drawing/2014/main" id="{2F9B2EB5-A794-4DD3-932E-40F7AB9D9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7394" y="4937030"/>
            <a:ext cx="2385750" cy="402374"/>
          </a:xfrm>
          <a:prstGeom prst="curvedConnector3">
            <a:avLst>
              <a:gd name="adj1" fmla="val 113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E53716BF-8925-4CD0-98EE-39E3FE4FF6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200" y="5601928"/>
            <a:ext cx="1928002" cy="318929"/>
          </a:xfrm>
          <a:prstGeom prst="curvedConnector3">
            <a:avLst>
              <a:gd name="adj1" fmla="val 314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B2CBD4-F7BC-4F89-8015-1F5195978FE0}"/>
              </a:ext>
            </a:extLst>
          </p:cNvPr>
          <p:cNvCxnSpPr>
            <a:cxnSpLocks/>
          </p:cNvCxnSpPr>
          <p:nvPr/>
        </p:nvCxnSpPr>
        <p:spPr>
          <a:xfrm>
            <a:off x="1496266" y="2915608"/>
            <a:ext cx="878071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0F894D-6F55-4186-AF55-9865F92D5373}"/>
              </a:ext>
            </a:extLst>
          </p:cNvPr>
          <p:cNvSpPr txBox="1"/>
          <p:nvPr/>
        </p:nvSpPr>
        <p:spPr>
          <a:xfrm>
            <a:off x="-390629" y="5707163"/>
            <a:ext cx="24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turn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DAFD400-2574-4EB6-9312-D75F18982972}"/>
              </a:ext>
            </a:extLst>
          </p:cNvPr>
          <p:cNvSpPr/>
          <p:nvPr/>
        </p:nvSpPr>
        <p:spPr>
          <a:xfrm>
            <a:off x="8905715" y="1347479"/>
            <a:ext cx="3048414" cy="5488238"/>
          </a:xfrm>
          <a:prstGeom prst="roundRect">
            <a:avLst/>
          </a:prstGeom>
          <a:solidFill>
            <a:srgbClr val="B40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Bot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29D6E8-834C-4FC7-B52A-C74714EBD64F}"/>
              </a:ext>
            </a:extLst>
          </p:cNvPr>
          <p:cNvCxnSpPr>
            <a:cxnSpLocks/>
          </p:cNvCxnSpPr>
          <p:nvPr/>
        </p:nvCxnSpPr>
        <p:spPr>
          <a:xfrm>
            <a:off x="6507487" y="4109901"/>
            <a:ext cx="2777637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9292FEC-FD2F-4A4D-86B3-CD450A0217B0}"/>
              </a:ext>
            </a:extLst>
          </p:cNvPr>
          <p:cNvSpPr txBox="1"/>
          <p:nvPr/>
        </p:nvSpPr>
        <p:spPr>
          <a:xfrm>
            <a:off x="9319302" y="3911596"/>
            <a:ext cx="220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doSomething</a:t>
            </a:r>
            <a:r>
              <a: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C1233D-4346-43D0-B47C-914069564A5B}"/>
              </a:ext>
            </a:extLst>
          </p:cNvPr>
          <p:cNvCxnSpPr>
            <a:cxnSpLocks/>
          </p:cNvCxnSpPr>
          <p:nvPr/>
        </p:nvCxnSpPr>
        <p:spPr>
          <a:xfrm>
            <a:off x="3122168" y="3416764"/>
            <a:ext cx="263219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DC7F5F3-DA26-45D5-9A66-2DAC31113F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78153" y="4419764"/>
            <a:ext cx="1886615" cy="282790"/>
          </a:xfrm>
          <a:prstGeom prst="curvedConnector3">
            <a:avLst>
              <a:gd name="adj1" fmla="val -6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2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/>
      <p:bldP spid="35" grpId="0" animBg="1"/>
      <p:bldP spid="38" grpId="0"/>
      <p:bldP spid="39" grpId="0"/>
      <p:bldP spid="43" grpId="0"/>
      <p:bldP spid="44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F3DAB-357E-4192-A65E-AEB1CD0D7744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Links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0399B-F8C6-426A-BE61-AD4EFCF6C6B5}"/>
              </a:ext>
            </a:extLst>
          </p:cNvPr>
          <p:cNvSpPr txBox="1"/>
          <p:nvPr/>
        </p:nvSpPr>
        <p:spPr>
          <a:xfrm>
            <a:off x="619888" y="1421779"/>
            <a:ext cx="11101849" cy="5108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32597">
              <a:defRPr/>
            </a:pPr>
            <a:r>
              <a:rPr lang="en-AU" sz="32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https://github.com/jamesemann/leedssharp</a:t>
            </a:r>
          </a:p>
          <a:p>
            <a:pPr lvl="0" defTabSz="932597">
              <a:defRPr/>
            </a:pPr>
            <a:endParaRPr lang="en-AU" sz="3200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lnSpc>
                <a:spcPct val="110000"/>
              </a:lnSpc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Tools: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https://github.com/Microsoft/BotBuilder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https://github.com/Microsoft/BotFramework-Emulator</a:t>
            </a:r>
          </a:p>
          <a:p>
            <a:pPr lvl="0" defTabSz="932597">
              <a:lnSpc>
                <a:spcPct val="110000"/>
              </a:lnSpc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lnSpc>
                <a:spcPct val="110000"/>
              </a:lnSpc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Services:</a:t>
            </a:r>
          </a:p>
          <a:p>
            <a:pPr lvl="0" defTabSz="932597">
              <a:lnSpc>
                <a:spcPct val="110000"/>
              </a:lnSpc>
              <a:defRPr/>
            </a:pPr>
            <a:endParaRPr lang="en-AU" sz="2400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https://www.luis.ai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https://www.qnamaker.ai</a:t>
            </a:r>
          </a:p>
          <a:p>
            <a:pPr marL="571500" lvl="0" indent="-571500" defTabSz="932597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AU" sz="2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https://portal.azure.com</a:t>
            </a: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class which implements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IMiddleware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IMiddleware</a:t>
            </a:r>
            <a:endParaRPr lang="en-GB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public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OnTurn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ITurnContext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context,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MiddlewareSet.NextDelegate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next)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before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next();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context.SendActivity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 run after every received activity"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1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3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Register the class in </a:t>
            </a:r>
            <a:r>
              <a:rPr lang="en-GB" sz="40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Startup.cs</a:t>
            </a:r>
            <a:endParaRPr lang="en-GB" sz="36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</a:pPr>
            <a:endParaRPr lang="en-GB" sz="16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services.AddBot&lt;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SimpleBot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options.Middleware.Add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PassthroughMiddleware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000" algn="l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});</a:t>
            </a:r>
            <a:endParaRPr lang="en-GB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Adding middleware – Step 2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4BE44-B192-4198-A262-ED35DDDDBBDD}"/>
              </a:ext>
            </a:extLst>
          </p:cNvPr>
          <p:cNvSpPr txBox="1"/>
          <p:nvPr/>
        </p:nvSpPr>
        <p:spPr>
          <a:xfrm>
            <a:off x="-5317588" y="3137095"/>
            <a:ext cx="2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Indent 1.3cm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DEE9D-7692-4DA0-9592-9BCA3EADBD56}"/>
              </a:ext>
            </a:extLst>
          </p:cNvPr>
          <p:cNvCxnSpPr/>
          <p:nvPr/>
        </p:nvCxnSpPr>
        <p:spPr>
          <a:xfrm>
            <a:off x="-2897945" y="3615397"/>
            <a:ext cx="2475914" cy="5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Adding passthrough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497443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4CACC2-3C8C-48B0-B208-EAF043C7BC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057F07-2A3C-41CC-BD55-9D2659B7F4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F85302-DF9C-46C0-A7B4-EDEFF290F61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12E42-A166-4AE1-A772-BD501E8D224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 needs to define top-level dialogs in a </a:t>
            </a:r>
            <a:r>
              <a:rPr lang="en-GB" dirty="0" err="1">
                <a:solidFill>
                  <a:srgbClr val="3A96DD"/>
                </a:solidFill>
                <a:highlight>
                  <a:srgbClr val="FFFFFF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DialogSet</a:t>
            </a:r>
            <a:r>
              <a:rPr lang="en-GB" dirty="0">
                <a:highlight>
                  <a:srgbClr val="FFFFFF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 using either: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Prompts</a:t>
            </a:r>
            <a:b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*Prompt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functions that prompt the user for input and process the response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 Steps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WaterfallStep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[] steps)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add </a:t>
            </a:r>
            <a:r>
              <a:rPr lang="en-GB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WaterfallSteps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which allow the Dialog to flow from one interaction to the next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Composite Dialogs</a:t>
            </a:r>
            <a:b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DialogSet.Add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(string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dialogId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,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IDialog</a:t>
            </a:r>
            <a:r>
              <a:rPr lang="en-GB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 dialog)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with </a:t>
            </a:r>
            <a:r>
              <a:rPr lang="en-GB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DialogContainer</a:t>
            </a: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add composite Dialogs that contain other Dialogs</a:t>
            </a:r>
            <a:endParaRPr lang="en-GB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>
              <a:lnSpc>
                <a:spcPct val="150000"/>
              </a:lnSpc>
            </a:pP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create an effective conversation it is typical to use a mix of Prompts,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DialogContainers</a:t>
            </a:r>
            <a:r>
              <a:rPr lang="en-GB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GB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WaterfallSteps</a:t>
            </a:r>
            <a:endParaRPr lang="en-GB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Defining Dialogs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16F707-0DD6-4E6A-AF5E-63968CCDA55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8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qnamaker.ai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D2E03B-67FE-4749-923A-234B16020E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4372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algn="ctr" defTabSz="932597"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49540-E72B-412D-A931-4647E5458BA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6AD932-105B-4102-8F64-68A93B72C39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23ABDE-5ECA-4749-9FA1-6048F72C905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DBB821-12C9-4730-926B-F924BA9A772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540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model in luis.ai portal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94286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9E6D31-F9B9-475E-A75E-E98398F5EF6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Middleware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Your bot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bot using </a:t>
            </a:r>
            <a:r>
              <a:rPr kumimoji="0" lang="en-AU" sz="4700" b="1" i="0" u="none" strike="noStrike" kern="0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middleware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0D2589-ACB7-4684-A018-F4C12F4C880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921C1-B534-4351-B5F9-38E26E96B420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Bots can be more engaging using cards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63" y="1588825"/>
            <a:ext cx="3539843" cy="4803560"/>
          </a:xfrm>
          <a:prstGeom prst="rect">
            <a:avLst/>
          </a:prstGeom>
          <a:ln w="63500">
            <a:solidFill>
              <a:srgbClr val="D7D7D7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82" y="1588825"/>
            <a:ext cx="3545142" cy="4803560"/>
          </a:xfrm>
          <a:prstGeom prst="rect">
            <a:avLst/>
          </a:prstGeom>
          <a:ln w="60325">
            <a:solidFill>
              <a:srgbClr val="D7D7D7"/>
            </a:solidFill>
          </a:ln>
        </p:spPr>
      </p:pic>
    </p:spTree>
    <p:extLst>
      <p:ext uri="{BB962C8B-B14F-4D97-AF65-F5344CB8AC3E}">
        <p14:creationId xmlns:p14="http://schemas.microsoft.com/office/powerpoint/2010/main" val="42361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First interaction with message butt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2327160"/>
            <a:ext cx="5756532" cy="189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2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/>
          <a:stretch/>
        </p:blipFill>
        <p:spPr bwMode="auto">
          <a:xfrm>
            <a:off x="501082" y="2597029"/>
            <a:ext cx="2537517" cy="44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&quot;Example of a list of card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01" y="2713966"/>
            <a:ext cx="3065611" cy="39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of a datadog mess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4127385"/>
            <a:ext cx="5223237" cy="26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&quot;Example of a thumbnail-car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26" y="122109"/>
            <a:ext cx="3797171" cy="2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lht6-1.xx.fbcdn.net/v/t39.2365-6/13466921_1408414619175015_4955822_n.png?oh=e22e16143d2e90b842e02ac2f3b6f9b8&amp;oe=596BAD6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3084" r="59005" b="61191"/>
          <a:stretch/>
        </p:blipFill>
        <p:spPr bwMode="auto">
          <a:xfrm>
            <a:off x="9671893" y="-73086"/>
            <a:ext cx="2382252" cy="28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3169043" y="122109"/>
            <a:ext cx="2432728" cy="209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d: Limited button selection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3239" r="5691" b="9020"/>
          <a:stretch/>
        </p:blipFill>
        <p:spPr bwMode="auto">
          <a:xfrm>
            <a:off x="501082" y="122109"/>
            <a:ext cx="2530106" cy="24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6B29A6-3558-41B2-82D6-11BC54BD6A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29497" y="1776499"/>
            <a:ext cx="5324168" cy="59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Create activity </a:t>
            </a:r>
          </a:p>
          <a:p>
            <a:pPr marL="971550" lvl="1" indent="-514350" algn="l">
              <a:buAutoNum type="arabicPeriod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Create card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Add the card to the activities </a:t>
            </a:r>
          </a:p>
          <a:p>
            <a:pPr lvl="1" algn="l"/>
            <a:r>
              <a: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attachments. </a:t>
            </a: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Creating cards using </a:t>
            </a:r>
            <a:r>
              <a:rPr lang="en-US" dirty="0" err="1">
                <a:ea typeface="Roboto" panose="02000000000000000000" pitchFamily="2" charset="0"/>
              </a:rPr>
              <a:t>BotBuilder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5" name="Picture 8" descr="https://scontent-lht6-1.xx.fbcdn.net/v/t39.2365-6/14858155_1136082199802015_362293724211838976_n.png?oh=b09717a733fc9ca14eaf1f753fbe0145&amp;oe=595411D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6" r="50294"/>
          <a:stretch/>
        </p:blipFill>
        <p:spPr bwMode="auto">
          <a:xfrm>
            <a:off x="12845189" y="1637528"/>
            <a:ext cx="3854251" cy="331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448F9-8EAE-445A-A00E-A1717E90050B}"/>
              </a:ext>
            </a:extLst>
          </p:cNvPr>
          <p:cNvSpPr/>
          <p:nvPr/>
        </p:nvSpPr>
        <p:spPr>
          <a:xfrm>
            <a:off x="4772968" y="1820743"/>
            <a:ext cx="7988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Activity.CreateReply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B058C-6917-4694-AD08-F05C31CF615E}"/>
              </a:ext>
            </a:extLst>
          </p:cNvPr>
          <p:cNvSpPr/>
          <p:nvPr/>
        </p:nvSpPr>
        <p:spPr>
          <a:xfrm>
            <a:off x="4772968" y="2826985"/>
            <a:ext cx="7772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Title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$</a:t>
            </a:r>
            <a:r>
              <a:rPr lang="en-GB" sz="1600" dirty="0">
                <a:solidFill>
                  <a:srgbClr val="808080"/>
                </a:solidFill>
                <a:latin typeface="Courier New" panose="02070309020205020404" pitchFamily="49" charset="0"/>
              </a:rPr>
              <a:t>"Appointment with doctor"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5F892-DB31-4FCC-8B67-108E10960D53}"/>
              </a:ext>
            </a:extLst>
          </p:cNvPr>
          <p:cNvSpPr/>
          <p:nvPr/>
        </p:nvSpPr>
        <p:spPr>
          <a:xfrm>
            <a:off x="4772968" y="4856896"/>
            <a:ext cx="7615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IMessageActivity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message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MakeMessage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Attachments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Attachment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HeroCard</a:t>
            </a:r>
            <a:r>
              <a:rPr lang="en-GB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ContentType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Content </a:t>
            </a:r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card</a:t>
            </a:r>
          </a:p>
          <a:p>
            <a:r>
              <a:rPr lang="en-GB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929298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01B91-C9DC-4153-92C4-A8412F8810C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Proactive messaging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367056-D6C3-4FF4-A168-79A9F400D23F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Reminders and alerts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“Your flight is delayed”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Long running tasks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“Started the build… I’ll let you know when it’s done”</a:t>
            </a:r>
          </a:p>
          <a:p>
            <a:pPr lvl="1" algn="l"/>
            <a:r>
              <a:rPr lang="en-GB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“The build is complete”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Human in the loop (human handoff)</a:t>
            </a:r>
          </a:p>
          <a:p>
            <a:pPr lvl="1" algn="l"/>
            <a:endParaRPr lang="en-GB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communication isn’t always synchronous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D4B0C38-0841-4156-99F8-64E143F5CAC6}"/>
              </a:ext>
            </a:extLst>
          </p:cNvPr>
          <p:cNvSpPr txBox="1"/>
          <p:nvPr/>
        </p:nvSpPr>
        <p:spPr>
          <a:xfrm>
            <a:off x="16628" y="1404550"/>
            <a:ext cx="6095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“Human handoff”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C3A0C2-57C1-42BB-A63D-828AF0A6980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24" y="2507080"/>
            <a:ext cx="619048" cy="6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3" y="4909621"/>
            <a:ext cx="619048" cy="6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986" y="2507080"/>
            <a:ext cx="406449" cy="406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7209" y="2923838"/>
            <a:ext cx="216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Resuming a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D64EF-4D85-4373-8AF3-949D33008429}"/>
              </a:ext>
            </a:extLst>
          </p:cNvPr>
          <p:cNvSpPr txBox="1"/>
          <p:nvPr/>
        </p:nvSpPr>
        <p:spPr>
          <a:xfrm>
            <a:off x="2260998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A8C9E-C0C1-4078-99DA-9E0BAAF9BDC0}"/>
              </a:ext>
            </a:extLst>
          </p:cNvPr>
          <p:cNvSpPr txBox="1"/>
          <p:nvPr/>
        </p:nvSpPr>
        <p:spPr>
          <a:xfrm>
            <a:off x="6095999" y="3366288"/>
            <a:ext cx="151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38A42-80E0-4BE7-AD4B-C4301421934F}"/>
              </a:ext>
            </a:extLst>
          </p:cNvPr>
          <p:cNvSpPr txBox="1"/>
          <p:nvPr/>
        </p:nvSpPr>
        <p:spPr>
          <a:xfrm>
            <a:off x="10232263" y="1529516"/>
            <a:ext cx="17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Bot 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E6E71E-A852-4DF8-B73B-DD24A5FFD64C}"/>
              </a:ext>
            </a:extLst>
          </p:cNvPr>
          <p:cNvSpPr txBox="1"/>
          <p:nvPr/>
        </p:nvSpPr>
        <p:spPr>
          <a:xfrm>
            <a:off x="10354229" y="4973702"/>
            <a:ext cx="151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38781-29A2-4220-A2D2-13C694417467}"/>
              </a:ext>
            </a:extLst>
          </p:cNvPr>
          <p:cNvSpPr txBox="1"/>
          <p:nvPr/>
        </p:nvSpPr>
        <p:spPr>
          <a:xfrm>
            <a:off x="-1" y="1404550"/>
            <a:ext cx="609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“Business as usual”</a:t>
            </a:r>
          </a:p>
        </p:txBody>
      </p:sp>
    </p:spTree>
    <p:extLst>
      <p:ext uri="{BB962C8B-B14F-4D97-AF65-F5344CB8AC3E}">
        <p14:creationId xmlns:p14="http://schemas.microsoft.com/office/powerpoint/2010/main" val="42606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 -0.124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77 -0.12431 L 0.27213 -0.00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4.79167E-6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27213 -0.0053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13 -0.00533 L 0.51771 -0.124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0065 0.2701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4049 -0.1270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49 -0.12708 L -0.5125 -0.1481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7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21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Customer support proactive 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595696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1365250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QnaMaker.ai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Pricing – as of 21/07/18</a:t>
            </a:r>
            <a:endParaRPr lang="en-US" sz="5399" dirty="0">
              <a:ea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30301E-ADEE-4DF2-8998-FDB70ADF2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759"/>
              </p:ext>
            </p:extLst>
          </p:nvPr>
        </p:nvGraphicFramePr>
        <p:xfrm>
          <a:off x="969709" y="1890117"/>
          <a:ext cx="9741833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728680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4615555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  <a:gridCol w="3397598">
                  <a:extLst>
                    <a:ext uri="{9D8B030D-6E8A-4147-A177-3AD203B41FA5}">
                      <a16:colId xmlns:a16="http://schemas.microsoft.com/office/drawing/2014/main" val="2536607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Premium Channels (direct line/webchat)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Standard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£0.373 per 1,000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S1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messages free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 Messages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E0CACB-8572-4501-B1E6-6E3A79FC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7364"/>
              </p:ext>
            </p:extLst>
          </p:nvPr>
        </p:nvGraphicFramePr>
        <p:xfrm>
          <a:off x="969708" y="5049287"/>
          <a:ext cx="9741834" cy="10972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774978">
                  <a:extLst>
                    <a:ext uri="{9D8B030D-6E8A-4147-A177-3AD203B41FA5}">
                      <a16:colId xmlns:a16="http://schemas.microsoft.com/office/drawing/2014/main" val="2972603085"/>
                    </a:ext>
                  </a:extLst>
                </a:gridCol>
                <a:gridCol w="6966856">
                  <a:extLst>
                    <a:ext uri="{9D8B030D-6E8A-4147-A177-3AD203B41FA5}">
                      <a16:colId xmlns:a16="http://schemas.microsoft.com/office/drawing/2014/main" val="3772229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Text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04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10,000 free transactions per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97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LUIS API—Text Requests</a:t>
                      </a:r>
                      <a:endParaRPr lang="en-GB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£1.118 per 1,000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115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7CCDC7-C4D5-4A2D-AE70-3374EB7E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3505"/>
              </p:ext>
            </p:extLst>
          </p:nvPr>
        </p:nvGraphicFramePr>
        <p:xfrm>
          <a:off x="969711" y="3442576"/>
          <a:ext cx="9741831" cy="111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3755">
                  <a:extLst>
                    <a:ext uri="{9D8B030D-6E8A-4147-A177-3AD203B41FA5}">
                      <a16:colId xmlns:a16="http://schemas.microsoft.com/office/drawing/2014/main" val="3631520586"/>
                    </a:ext>
                  </a:extLst>
                </a:gridCol>
                <a:gridCol w="5005754">
                  <a:extLst>
                    <a:ext uri="{9D8B030D-6E8A-4147-A177-3AD203B41FA5}">
                      <a16:colId xmlns:a16="http://schemas.microsoft.com/office/drawing/2014/main" val="4108851604"/>
                    </a:ext>
                  </a:extLst>
                </a:gridCol>
                <a:gridCol w="2932322">
                  <a:extLst>
                    <a:ext uri="{9D8B030D-6E8A-4147-A177-3AD203B41FA5}">
                      <a16:colId xmlns:a16="http://schemas.microsoft.com/office/drawing/2014/main" val="2089930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0" kern="1200" dirty="0">
                        <a:solidFill>
                          <a:schemeClr val="lt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Managed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lt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Resource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9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free managed documents; up to 1 MB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9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STANDARD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£7.454/month unlimited managed documents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 Service + Azure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6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014DA-2AEF-4517-B66B-7DB3E38B8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4000" b="1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https://github.com/jamesemann/leedssharp</a:t>
            </a:r>
            <a:endParaRPr lang="en-AU" sz="4000" b="1" kern="0" dirty="0">
              <a:solidFill>
                <a:srgbClr val="000000"/>
              </a:solidFill>
              <a:highlight>
                <a:srgbClr val="FFFF00"/>
              </a:highlight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FEE09C-A78E-4C90-84A0-E57568931FC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068" y="4229541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0EA6A3-E54F-41C8-9C72-4710ED7E402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B07446-71F1-41C6-B494-56A6CE8393D6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</TotalTime>
  <Words>1322</Words>
  <Application>Microsoft Office PowerPoint</Application>
  <PresentationFormat>Widescreen</PresentationFormat>
  <Paragraphs>455</Paragraphs>
  <Slides>78</Slides>
  <Notes>60</Notes>
  <HiddenSlides>1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Arial</vt:lpstr>
      <vt:lpstr>Calibri</vt:lpstr>
      <vt:lpstr>Calibri Light</vt:lpstr>
      <vt:lpstr>Consolas</vt:lpstr>
      <vt:lpstr>Courier New</vt:lpstr>
      <vt:lpstr>Ebrima</vt:lpstr>
      <vt:lpstr>Eurostile LT Std Condensed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Times New Roman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Middleware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demo</cp:lastModifiedBy>
  <cp:revision>178</cp:revision>
  <dcterms:created xsi:type="dcterms:W3CDTF">2017-03-30T10:14:41Z</dcterms:created>
  <dcterms:modified xsi:type="dcterms:W3CDTF">2018-07-25T22:12:21Z</dcterms:modified>
</cp:coreProperties>
</file>